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56" r:id="rId2"/>
    <p:sldId id="282" r:id="rId3"/>
    <p:sldId id="257" r:id="rId4"/>
    <p:sldId id="294" r:id="rId5"/>
    <p:sldId id="295" r:id="rId6"/>
    <p:sldId id="315" r:id="rId7"/>
    <p:sldId id="316" r:id="rId8"/>
    <p:sldId id="317" r:id="rId9"/>
    <p:sldId id="278"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90" y="-1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axiomatic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axiomatic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axiomatic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axiomatic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axiomatic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axiomatic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axiomatic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axiomatic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axiomatic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axiomatic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smtClean="0"/>
              <a:t>The axiomatic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1.5 The axiomatic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1766"/>
    </mc:Choice>
    <mc:Fallback>
      <p:transition spd="slow" advTm="11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https://en.wikipedia.org/wiki/Euclid%27s_Elements</a:t>
            </a:r>
            <a:endParaRPr lang="en-CA" sz="1800" dirty="0" smtClean="0"/>
          </a:p>
          <a:p>
            <a:pPr marL="0" indent="0">
              <a:buNone/>
            </a:pPr>
            <a:r>
              <a:rPr lang="en-US" sz="1800" dirty="0" smtClean="0"/>
              <a:t>[2]</a:t>
            </a:r>
            <a:r>
              <a:rPr lang="en-US" sz="1800" dirty="0"/>
              <a:t>	https://</a:t>
            </a:r>
            <a:r>
              <a:rPr lang="en-US" sz="1800" dirty="0" smtClean="0"/>
              <a:t>en.wikipedia.org/wiki/Axiomatic_system</a:t>
            </a:r>
            <a:endParaRPr lang="en-CA" sz="1800" dirty="0"/>
          </a:p>
        </p:txBody>
      </p:sp>
      <p:sp>
        <p:nvSpPr>
          <p:cNvPr id="4" name="Footer Placeholder 3"/>
          <p:cNvSpPr>
            <a:spLocks noGrp="1"/>
          </p:cNvSpPr>
          <p:nvPr>
            <p:ph type="ftr" sz="quarter" idx="11"/>
          </p:nvPr>
        </p:nvSpPr>
        <p:spPr/>
        <p:txBody>
          <a:bodyPr/>
          <a:lstStyle/>
          <a:p>
            <a:r>
              <a:rPr lang="en-CA" smtClean="0"/>
              <a:t>The axiomatic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220"/>
    </mc:Choice>
    <mc:Fallback>
      <p:transition spd="slow" advTm="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axiomatic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777"/>
    </mc:Choice>
    <mc:Fallback>
      <p:transition spd="slow" advTm="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axiomatic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480"/>
    </mc:Choice>
    <mc:Fallback>
      <p:transition spd="slow" advTm="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axiomatic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4256"/>
    </mc:Choice>
    <mc:Fallback>
      <p:transition spd="slow" advTm="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Introduce the axiomatic method</a:t>
            </a:r>
            <a:endParaRPr lang="en-US" dirty="0" smtClean="0"/>
          </a:p>
          <a:p>
            <a:pPr lvl="1"/>
            <a:r>
              <a:rPr lang="en-US" dirty="0" smtClean="0"/>
              <a:t>Describe Euclid’s postulates (axioms) and propositions</a:t>
            </a:r>
          </a:p>
          <a:p>
            <a:pPr lvl="1"/>
            <a:r>
              <a:rPr lang="en-US" dirty="0" smtClean="0"/>
              <a:t>Look at how we will use this in this course</a:t>
            </a:r>
            <a:endParaRPr lang="en-US" dirty="0" smtClean="0"/>
          </a:p>
        </p:txBody>
      </p:sp>
      <p:sp>
        <p:nvSpPr>
          <p:cNvPr id="4" name="Footer Placeholder 3"/>
          <p:cNvSpPr>
            <a:spLocks noGrp="1"/>
          </p:cNvSpPr>
          <p:nvPr>
            <p:ph type="ftr" sz="quarter" idx="11"/>
          </p:nvPr>
        </p:nvSpPr>
        <p:spPr/>
        <p:txBody>
          <a:bodyPr/>
          <a:lstStyle/>
          <a:p>
            <a:r>
              <a:rPr lang="en-CA" smtClean="0"/>
              <a:t>The axiomatic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8286"/>
    </mc:Choice>
    <mc:Fallback>
      <p:transition spd="slow" advTm="2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axiomatic method</a:t>
            </a:r>
            <a:endParaRPr lang="en-CA" dirty="0"/>
          </a:p>
        </p:txBody>
      </p:sp>
      <p:sp>
        <p:nvSpPr>
          <p:cNvPr id="3" name="Content Placeholder 2"/>
          <p:cNvSpPr>
            <a:spLocks noGrp="1"/>
          </p:cNvSpPr>
          <p:nvPr>
            <p:ph idx="1"/>
          </p:nvPr>
        </p:nvSpPr>
        <p:spPr/>
        <p:txBody>
          <a:bodyPr/>
          <a:lstStyle/>
          <a:p>
            <a:r>
              <a:rPr lang="en-US" dirty="0" smtClean="0"/>
              <a:t>The axiomatic method is quite straight-forward:</a:t>
            </a:r>
          </a:p>
          <a:p>
            <a:pPr lvl="1"/>
            <a:r>
              <a:rPr lang="en-US" dirty="0" smtClean="0"/>
              <a:t>Make some assumptions you cannot prove (axioms)</a:t>
            </a:r>
          </a:p>
          <a:p>
            <a:pPr lvl="1"/>
            <a:r>
              <a:rPr lang="en-US" dirty="0" smtClean="0"/>
              <a:t>See what you can deduce, or prove, from these axioms</a:t>
            </a:r>
          </a:p>
          <a:p>
            <a:pPr lvl="2"/>
            <a:r>
              <a:rPr lang="en-US" dirty="0" smtClean="0"/>
              <a:t>These are called theorems</a:t>
            </a:r>
          </a:p>
          <a:p>
            <a:pPr lvl="1"/>
            <a:r>
              <a:rPr lang="en-US" dirty="0" smtClean="0"/>
              <a:t>Once a theorem is proven, it can be used in subsequent proofs</a:t>
            </a:r>
          </a:p>
          <a:p>
            <a:pPr lvl="2"/>
            <a:endParaRPr lang="en-US" dirty="0" smtClean="0"/>
          </a:p>
          <a:p>
            <a:r>
              <a:rPr lang="en-US" dirty="0" smtClean="0"/>
              <a:t>Euclid’s works are the first still-existing record of an attempt to apply the axiomatic method</a:t>
            </a:r>
            <a:endParaRPr lang="en-US" dirty="0"/>
          </a:p>
        </p:txBody>
      </p:sp>
      <p:sp>
        <p:nvSpPr>
          <p:cNvPr id="9" name="Footer Placeholder 8"/>
          <p:cNvSpPr>
            <a:spLocks noGrp="1"/>
          </p:cNvSpPr>
          <p:nvPr>
            <p:ph type="ftr" sz="quarter" idx="11"/>
          </p:nvPr>
        </p:nvSpPr>
        <p:spPr/>
        <p:txBody>
          <a:bodyPr/>
          <a:lstStyle/>
          <a:p>
            <a:r>
              <a:rPr lang="en-CA" smtClean="0"/>
              <a:t>The axiomatic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3</a:t>
            </a:fld>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27398072"/>
      </p:ext>
    </p:extLst>
  </p:cSld>
  <p:clrMapOvr>
    <a:masterClrMapping/>
  </p:clrMapOvr>
  <mc:AlternateContent xmlns:mc="http://schemas.openxmlformats.org/markup-compatibility/2006">
    <mc:Choice xmlns:p14="http://schemas.microsoft.com/office/powerpoint/2010/main" Requires="p14">
      <p:transition spd="slow" p14:dur="2000" advTm="72223"/>
    </mc:Choice>
    <mc:Fallback>
      <p:transition spd="slow" advTm="7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Euclid’s geometry</a:t>
            </a:r>
            <a:endParaRPr lang="en-CA" dirty="0"/>
          </a:p>
        </p:txBody>
      </p:sp>
      <p:sp>
        <p:nvSpPr>
          <p:cNvPr id="3" name="Content Placeholder 2"/>
          <p:cNvSpPr>
            <a:spLocks noGrp="1"/>
          </p:cNvSpPr>
          <p:nvPr>
            <p:ph idx="1"/>
          </p:nvPr>
        </p:nvSpPr>
        <p:spPr/>
        <p:txBody>
          <a:bodyPr/>
          <a:lstStyle/>
          <a:p>
            <a:r>
              <a:rPr lang="en-US" dirty="0" smtClean="0"/>
              <a:t>Euclid wrote down a number of definitions:</a:t>
            </a:r>
          </a:p>
          <a:p>
            <a:pPr marL="857250" lvl="1" indent="-457200">
              <a:buFont typeface="+mj-lt"/>
              <a:buAutoNum type="arabicPeriod"/>
            </a:pPr>
            <a:r>
              <a:rPr lang="en-US" dirty="0" smtClean="0"/>
              <a:t>A point is that which has no part.</a:t>
            </a:r>
          </a:p>
          <a:p>
            <a:pPr marL="857250" lvl="1" indent="-457200">
              <a:buFont typeface="+mj-lt"/>
              <a:buAutoNum type="arabicPeriod"/>
            </a:pPr>
            <a:r>
              <a:rPr lang="en-US" dirty="0" smtClean="0"/>
              <a:t>A line is </a:t>
            </a:r>
            <a:r>
              <a:rPr lang="en-US" dirty="0" err="1" smtClean="0"/>
              <a:t>breadthless</a:t>
            </a:r>
            <a:r>
              <a:rPr lang="en-US" dirty="0" smtClean="0"/>
              <a:t> width.</a:t>
            </a:r>
          </a:p>
          <a:p>
            <a:pPr marL="857250" lvl="1" indent="-457200">
              <a:buFont typeface="+mj-lt"/>
              <a:buAutoNum type="arabicPeriod"/>
            </a:pPr>
            <a:r>
              <a:rPr lang="en-US" dirty="0" smtClean="0"/>
              <a:t>The ends of a line are points.</a:t>
            </a:r>
          </a:p>
          <a:p>
            <a:pPr marL="0" indent="0">
              <a:buNone/>
            </a:pPr>
            <a:r>
              <a:rPr lang="en-US" dirty="0" smtClean="0"/>
              <a:t>     and twenty others</a:t>
            </a:r>
          </a:p>
          <a:p>
            <a:r>
              <a:rPr lang="en-US" dirty="0" smtClean="0"/>
              <a:t>Euclid also wrote some </a:t>
            </a:r>
            <a:r>
              <a:rPr lang="en-US" i="1" dirty="0" smtClean="0"/>
              <a:t>common notions</a:t>
            </a:r>
            <a:r>
              <a:rPr lang="en-US" dirty="0" smtClean="0"/>
              <a:t>, which today we </a:t>
            </a:r>
            <a:r>
              <a:rPr lang="en-US" dirty="0" err="1" smtClean="0"/>
              <a:t>wuold</a:t>
            </a:r>
            <a:r>
              <a:rPr lang="en-US" dirty="0" smtClean="0"/>
              <a:t> describe as axioms:</a:t>
            </a:r>
          </a:p>
          <a:p>
            <a:pPr marL="857250" lvl="1" indent="-457200">
              <a:buFont typeface="+mj-lt"/>
              <a:buAutoNum type="arabicPeriod"/>
            </a:pPr>
            <a:r>
              <a:rPr lang="en-US" sz="1900" dirty="0" smtClean="0"/>
              <a:t>Things which equal the same thing also equal one another.</a:t>
            </a:r>
          </a:p>
          <a:p>
            <a:pPr marL="857250" lvl="1" indent="-457200">
              <a:buFont typeface="+mj-lt"/>
              <a:buAutoNum type="arabicPeriod"/>
            </a:pPr>
            <a:r>
              <a:rPr lang="en-CA" sz="1900" dirty="0"/>
              <a:t>If equals are added to equals, then the wholes are </a:t>
            </a:r>
            <a:r>
              <a:rPr lang="en-CA" sz="1900" dirty="0" smtClean="0"/>
              <a:t>equal.</a:t>
            </a:r>
          </a:p>
          <a:p>
            <a:pPr marL="857250" lvl="1" indent="-457200">
              <a:buFont typeface="+mj-lt"/>
              <a:buAutoNum type="arabicPeriod"/>
            </a:pPr>
            <a:r>
              <a:rPr lang="en-CA" sz="1900" dirty="0" smtClean="0"/>
              <a:t>If </a:t>
            </a:r>
            <a:r>
              <a:rPr lang="en-CA" sz="1900" dirty="0"/>
              <a:t>equals are subtracted from equals, then the remainders are </a:t>
            </a:r>
            <a:r>
              <a:rPr lang="en-CA" sz="1900" dirty="0" smtClean="0"/>
              <a:t>equal.</a:t>
            </a:r>
          </a:p>
          <a:p>
            <a:pPr marL="857250" lvl="1" indent="-457200">
              <a:buFont typeface="+mj-lt"/>
              <a:buAutoNum type="arabicPeriod"/>
            </a:pPr>
            <a:r>
              <a:rPr lang="en-CA" sz="1900" dirty="0" smtClean="0"/>
              <a:t>Things </a:t>
            </a:r>
            <a:r>
              <a:rPr lang="en-CA" sz="1900" dirty="0"/>
              <a:t>which coincide with one another equal one another</a:t>
            </a:r>
            <a:r>
              <a:rPr lang="en-CA" sz="1900" dirty="0" smtClean="0"/>
              <a:t>.</a:t>
            </a:r>
          </a:p>
          <a:p>
            <a:pPr marL="857250" lvl="1" indent="-457200">
              <a:buFont typeface="+mj-lt"/>
              <a:buAutoNum type="arabicPeriod"/>
            </a:pPr>
            <a:r>
              <a:rPr lang="en-CA" sz="1900" dirty="0" smtClean="0"/>
              <a:t>The </a:t>
            </a:r>
            <a:r>
              <a:rPr lang="en-CA" sz="1900" dirty="0"/>
              <a:t>whole is greater than the part.</a:t>
            </a:r>
            <a:endParaRPr lang="en-US" sz="1900" dirty="0" smtClean="0"/>
          </a:p>
        </p:txBody>
      </p:sp>
      <p:sp>
        <p:nvSpPr>
          <p:cNvPr id="9" name="Footer Placeholder 8"/>
          <p:cNvSpPr>
            <a:spLocks noGrp="1"/>
          </p:cNvSpPr>
          <p:nvPr>
            <p:ph type="ftr" sz="quarter" idx="11"/>
          </p:nvPr>
        </p:nvSpPr>
        <p:spPr/>
        <p:txBody>
          <a:bodyPr/>
          <a:lstStyle/>
          <a:p>
            <a:r>
              <a:rPr lang="en-CA" smtClean="0"/>
              <a:t>The axiomatic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4</a:t>
            </a:fld>
            <a:endParaRPr lang="en-CA"/>
          </a:p>
        </p:txBody>
      </p:sp>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88366626"/>
      </p:ext>
    </p:extLst>
  </p:cSld>
  <p:clrMapOvr>
    <a:masterClrMapping/>
  </p:clrMapOvr>
  <mc:AlternateContent xmlns:mc="http://schemas.openxmlformats.org/markup-compatibility/2006">
    <mc:Choice xmlns:p14="http://schemas.microsoft.com/office/powerpoint/2010/main" Requires="p14">
      <p:transition spd="slow" p14:dur="2000" advTm="115818"/>
    </mc:Choice>
    <mc:Fallback>
      <p:transition spd="slow" advTm="115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Euclid’s elements</a:t>
            </a:r>
            <a:endParaRPr lang="en-CA" dirty="0"/>
          </a:p>
        </p:txBody>
      </p:sp>
      <p:sp>
        <p:nvSpPr>
          <p:cNvPr id="3" name="Content Placeholder 2"/>
          <p:cNvSpPr>
            <a:spLocks noGrp="1"/>
          </p:cNvSpPr>
          <p:nvPr>
            <p:ph idx="1"/>
          </p:nvPr>
        </p:nvSpPr>
        <p:spPr/>
        <p:txBody>
          <a:bodyPr/>
          <a:lstStyle/>
          <a:p>
            <a:r>
              <a:rPr lang="en-US" dirty="0" smtClean="0"/>
              <a:t>Euclid then introduced five axioms (he called them postulates):</a:t>
            </a:r>
          </a:p>
          <a:p>
            <a:pPr marL="857250" lvl="1" indent="-457200">
              <a:buFont typeface="+mj-lt"/>
              <a:buAutoNum type="arabicPeriod"/>
            </a:pPr>
            <a:r>
              <a:rPr lang="en-CA" dirty="0" smtClean="0"/>
              <a:t>To </a:t>
            </a:r>
            <a:r>
              <a:rPr lang="en-CA" dirty="0"/>
              <a:t>draw a straight line from any point to any </a:t>
            </a:r>
            <a:r>
              <a:rPr lang="en-CA" dirty="0" smtClean="0"/>
              <a:t>point.</a:t>
            </a:r>
          </a:p>
          <a:p>
            <a:pPr marL="857250" lvl="1" indent="-457200">
              <a:buFont typeface="+mj-lt"/>
              <a:buAutoNum type="arabicPeriod"/>
            </a:pPr>
            <a:r>
              <a:rPr lang="en-CA" dirty="0" smtClean="0"/>
              <a:t>To </a:t>
            </a:r>
            <a:r>
              <a:rPr lang="en-CA" dirty="0"/>
              <a:t>produce a finite straight line continuously in a straight line</a:t>
            </a:r>
            <a:r>
              <a:rPr lang="en-CA" dirty="0" smtClean="0"/>
              <a:t>.</a:t>
            </a:r>
          </a:p>
          <a:p>
            <a:pPr marL="857250" lvl="1" indent="-457200">
              <a:buFont typeface="+mj-lt"/>
              <a:buAutoNum type="arabicPeriod"/>
            </a:pPr>
            <a:r>
              <a:rPr lang="en-CA" dirty="0" smtClean="0"/>
              <a:t>To </a:t>
            </a:r>
            <a:r>
              <a:rPr lang="en-CA" dirty="0"/>
              <a:t>describe a circle with any center and </a:t>
            </a:r>
            <a:r>
              <a:rPr lang="en-CA" dirty="0" smtClean="0"/>
              <a:t>radius.</a:t>
            </a:r>
          </a:p>
          <a:p>
            <a:pPr marL="857250" lvl="1" indent="-457200">
              <a:buFont typeface="+mj-lt"/>
              <a:buAutoNum type="arabicPeriod"/>
            </a:pPr>
            <a:r>
              <a:rPr lang="en-CA" dirty="0" smtClean="0"/>
              <a:t>That </a:t>
            </a:r>
            <a:r>
              <a:rPr lang="en-CA" dirty="0"/>
              <a:t>all right angles equal one </a:t>
            </a:r>
            <a:r>
              <a:rPr lang="en-CA" dirty="0" smtClean="0"/>
              <a:t>another.</a:t>
            </a:r>
          </a:p>
          <a:p>
            <a:pPr marL="857250" lvl="1" indent="-457200">
              <a:buFont typeface="+mj-lt"/>
              <a:buAutoNum type="arabicPeriod"/>
            </a:pPr>
            <a:r>
              <a:rPr lang="en-CA" dirty="0" smtClean="0"/>
              <a:t>That</a:t>
            </a:r>
            <a:r>
              <a:rPr lang="en-CA" dirty="0"/>
              <a:t>, if a straight line falling on two straight lines makes the interior angles on the same side less than two right angles, the two straight lines, if produced indefinitely, meet on that side on which are the angles less than the two right angles. </a:t>
            </a:r>
            <a:endParaRPr lang="en-CA" dirty="0" smtClean="0"/>
          </a:p>
          <a:p>
            <a:pPr marL="857250" lvl="1" indent="-457200">
              <a:buFont typeface="+mj-lt"/>
              <a:buAutoNum type="arabicPeriod"/>
            </a:pPr>
            <a:endParaRPr lang="en-US" dirty="0"/>
          </a:p>
          <a:p>
            <a:r>
              <a:rPr lang="en-US" dirty="0"/>
              <a:t>From these axioms, he went on to deduce hundreds of </a:t>
            </a:r>
            <a:r>
              <a:rPr lang="en-US" i="1" dirty="0"/>
              <a:t>propositions</a:t>
            </a:r>
          </a:p>
          <a:p>
            <a:pPr lvl="1"/>
            <a:r>
              <a:rPr lang="en-US" dirty="0"/>
              <a:t>What we now call </a:t>
            </a:r>
            <a:r>
              <a:rPr lang="en-US" i="1" dirty="0" smtClean="0"/>
              <a:t>theorems</a:t>
            </a:r>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The axiomatic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5</a:t>
            </a:fld>
            <a:endParaRPr lang="en-CA"/>
          </a:p>
        </p:txBody>
      </p:sp>
      <p:pic>
        <p:nvPicPr>
          <p:cNvPr id="27" name="Audio 2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8582404"/>
      </p:ext>
    </p:extLst>
  </p:cSld>
  <p:clrMapOvr>
    <a:masterClrMapping/>
  </p:clrMapOvr>
  <mc:AlternateContent xmlns:mc="http://schemas.openxmlformats.org/markup-compatibility/2006">
    <mc:Choice xmlns:p14="http://schemas.microsoft.com/office/powerpoint/2010/main" Requires="p14">
      <p:transition spd="slow" p14:dur="2000" advTm="65928"/>
    </mc:Choice>
    <mc:Fallback>
      <p:transition spd="slow" advTm="6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Euclid’s elements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Euclid’s first theorem:</a:t>
            </a:r>
          </a:p>
          <a:p>
            <a:pPr lvl="1"/>
            <a:r>
              <a:rPr lang="en-CA" dirty="0" smtClean="0"/>
              <a:t>To construct </a:t>
            </a:r>
            <a:r>
              <a:rPr lang="en-CA" dirty="0"/>
              <a:t>an equilateral triangle on a given finite straight line.</a:t>
            </a:r>
            <a:endParaRPr lang="en-US" dirty="0" smtClean="0"/>
          </a:p>
        </p:txBody>
      </p:sp>
      <p:sp>
        <p:nvSpPr>
          <p:cNvPr id="9" name="Footer Placeholder 8"/>
          <p:cNvSpPr>
            <a:spLocks noGrp="1"/>
          </p:cNvSpPr>
          <p:nvPr>
            <p:ph type="ftr" sz="quarter" idx="11"/>
          </p:nvPr>
        </p:nvSpPr>
        <p:spPr/>
        <p:txBody>
          <a:bodyPr/>
          <a:lstStyle/>
          <a:p>
            <a:r>
              <a:rPr lang="en-CA" smtClean="0"/>
              <a:t>The axiomatic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6</a:t>
            </a:fld>
            <a:endParaRPr lang="en-CA"/>
          </a:p>
        </p:txBody>
      </p:sp>
      <p:sp>
        <p:nvSpPr>
          <p:cNvPr id="5" name="Oval 4"/>
          <p:cNvSpPr/>
          <p:nvPr/>
        </p:nvSpPr>
        <p:spPr>
          <a:xfrm>
            <a:off x="3200400" y="4724400"/>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4724400" y="4343400"/>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Connector 6"/>
          <p:cNvCxnSpPr/>
          <p:nvPr/>
        </p:nvCxnSpPr>
        <p:spPr>
          <a:xfrm flipV="1">
            <a:off x="3276600" y="4397828"/>
            <a:ext cx="1524000" cy="381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654628" y="3200400"/>
            <a:ext cx="3200400" cy="3200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3222172" y="2786742"/>
            <a:ext cx="3200400" cy="3200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3614056" y="3205842"/>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Connector 13"/>
          <p:cNvCxnSpPr/>
          <p:nvPr/>
        </p:nvCxnSpPr>
        <p:spPr>
          <a:xfrm flipV="1">
            <a:off x="3278981" y="3288505"/>
            <a:ext cx="413656" cy="15185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667936" y="3228160"/>
            <a:ext cx="1132662" cy="1191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4449903"/>
      </p:ext>
    </p:extLst>
  </p:cSld>
  <p:clrMapOvr>
    <a:masterClrMapping/>
  </p:clrMapOvr>
  <mc:AlternateContent xmlns:mc="http://schemas.openxmlformats.org/markup-compatibility/2006">
    <mc:Choice xmlns:p14="http://schemas.microsoft.com/office/powerpoint/2010/main" Requires="p14">
      <p:transition spd="slow" p14:dur="2000" advTm="117928"/>
    </mc:Choice>
    <mc:Fallback>
      <p:transition spd="slow" advTm="11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5"/>
                </p:tgtEl>
              </p:cMediaNode>
            </p:audio>
          </p:childTnLst>
        </p:cTn>
      </p:par>
    </p:tnLst>
    <p:bldLst>
      <p:bldP spid="5" grpId="0" animBg="1"/>
      <p:bldP spid="8" grpId="0" animBg="1"/>
      <p:bldP spid="10" grpId="0" animBg="1"/>
      <p:bldP spid="10" grpId="1" animBg="1"/>
      <p:bldP spid="12" grpId="0" animBg="1"/>
      <p:bldP spid="12"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Axioms and theorems</a:t>
            </a:r>
            <a:endParaRPr lang="en-CA" dirty="0"/>
          </a:p>
        </p:txBody>
      </p:sp>
      <p:sp>
        <p:nvSpPr>
          <p:cNvPr id="3" name="Content Placeholder 2"/>
          <p:cNvSpPr>
            <a:spLocks noGrp="1"/>
          </p:cNvSpPr>
          <p:nvPr>
            <p:ph idx="1"/>
          </p:nvPr>
        </p:nvSpPr>
        <p:spPr/>
        <p:txBody>
          <a:bodyPr/>
          <a:lstStyle/>
          <a:p>
            <a:r>
              <a:rPr lang="en-US" dirty="0" smtClean="0"/>
              <a:t>Thus, given a set of axioms,</a:t>
            </a:r>
          </a:p>
          <a:p>
            <a:pPr marL="0" indent="0">
              <a:buNone/>
            </a:pPr>
            <a:r>
              <a:rPr lang="en-US" i="1" dirty="0"/>
              <a:t>	</a:t>
            </a:r>
            <a:r>
              <a:rPr lang="en-US" dirty="0" smtClean="0"/>
              <a:t>we may go forward and try to prove as many theorems as</a:t>
            </a:r>
            <a:br>
              <a:rPr lang="en-US" dirty="0" smtClean="0"/>
            </a:br>
            <a:r>
              <a:rPr lang="en-US" dirty="0" smtClean="0"/>
              <a:t>	possible</a:t>
            </a:r>
          </a:p>
          <a:p>
            <a:pPr lvl="1"/>
            <a:r>
              <a:rPr lang="en-US" dirty="0" smtClean="0"/>
              <a:t>Once you prove a theorem,</a:t>
            </a:r>
          </a:p>
          <a:p>
            <a:pPr marL="457200" lvl="1" indent="0">
              <a:buNone/>
            </a:pPr>
            <a:r>
              <a:rPr lang="en-US" dirty="0"/>
              <a:t>	</a:t>
            </a:r>
            <a:r>
              <a:rPr lang="en-US" dirty="0" smtClean="0"/>
              <a:t>you may use that theorem in subsequent proofs</a:t>
            </a:r>
          </a:p>
          <a:p>
            <a:pPr lvl="1"/>
            <a:endParaRPr lang="en-US" i="1" dirty="0"/>
          </a:p>
          <a:p>
            <a:r>
              <a:rPr lang="en-US" dirty="0" smtClean="0"/>
              <a:t>What is really beautiful is that if you ever find any other system that satisfies these same axioms,</a:t>
            </a:r>
          </a:p>
          <a:p>
            <a:pPr marL="0" indent="0">
              <a:buNone/>
            </a:pPr>
            <a:r>
              <a:rPr lang="en-US" dirty="0"/>
              <a:t>	</a:t>
            </a:r>
            <a:r>
              <a:rPr lang="en-US" dirty="0" smtClean="0"/>
              <a:t>all the theorems must also be true for that new system</a:t>
            </a:r>
          </a:p>
        </p:txBody>
      </p:sp>
      <p:sp>
        <p:nvSpPr>
          <p:cNvPr id="9" name="Footer Placeholder 8"/>
          <p:cNvSpPr>
            <a:spLocks noGrp="1"/>
          </p:cNvSpPr>
          <p:nvPr>
            <p:ph type="ftr" sz="quarter" idx="11"/>
          </p:nvPr>
        </p:nvSpPr>
        <p:spPr/>
        <p:txBody>
          <a:bodyPr/>
          <a:lstStyle/>
          <a:p>
            <a:r>
              <a:rPr lang="en-CA" smtClean="0"/>
              <a:t>The axiomatic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7</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64424066"/>
      </p:ext>
    </p:extLst>
  </p:cSld>
  <p:clrMapOvr>
    <a:masterClrMapping/>
  </p:clrMapOvr>
  <mc:AlternateContent xmlns:mc="http://schemas.openxmlformats.org/markup-compatibility/2006">
    <mc:Choice xmlns:p14="http://schemas.microsoft.com/office/powerpoint/2010/main" Requires="p14">
      <p:transition spd="slow" p14:dur="2000" advTm="64209"/>
    </mc:Choice>
    <mc:Fallback>
      <p:transition spd="slow" advTm="6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Axioms and theorems</a:t>
            </a:r>
            <a:endParaRPr lang="en-CA" dirty="0"/>
          </a:p>
        </p:txBody>
      </p:sp>
      <p:sp>
        <p:nvSpPr>
          <p:cNvPr id="3" name="Content Placeholder 2"/>
          <p:cNvSpPr>
            <a:spLocks noGrp="1"/>
          </p:cNvSpPr>
          <p:nvPr>
            <p:ph idx="1"/>
          </p:nvPr>
        </p:nvSpPr>
        <p:spPr/>
        <p:txBody>
          <a:bodyPr/>
          <a:lstStyle/>
          <a:p>
            <a:r>
              <a:rPr lang="en-US" dirty="0" smtClean="0"/>
              <a:t>We will start by finding those properties, or axioms, that are shared by the rational and real numbers</a:t>
            </a:r>
          </a:p>
          <a:p>
            <a:pPr lvl="1"/>
            <a:r>
              <a:rPr lang="en-US" dirty="0" smtClean="0"/>
              <a:t>We will then introduce the complex numbers and show they satisfy these same axioms</a:t>
            </a:r>
          </a:p>
          <a:p>
            <a:r>
              <a:rPr lang="en-US" dirty="0" smtClean="0"/>
              <a:t>Following this, we will introduce the axioms of vectors</a:t>
            </a:r>
          </a:p>
          <a:p>
            <a:pPr lvl="1"/>
            <a:r>
              <a:rPr lang="en-US" dirty="0" smtClean="0"/>
              <a:t>Those properties that are absolutely necessary</a:t>
            </a:r>
          </a:p>
          <a:p>
            <a:pPr lvl="1"/>
            <a:r>
              <a:rPr lang="en-US" dirty="0" smtClean="0"/>
              <a:t>These will be our basis for understanding vectors and matrices</a:t>
            </a:r>
          </a:p>
          <a:p>
            <a:endParaRPr lang="en-US" dirty="0"/>
          </a:p>
          <a:p>
            <a:r>
              <a:rPr lang="en-US" dirty="0" smtClean="0"/>
              <a:t>We will see that there are other systems that satisfy these same axioms, and thus, have the same properties</a:t>
            </a:r>
          </a:p>
          <a:p>
            <a:pPr lvl="1"/>
            <a:r>
              <a:rPr lang="en-US" dirty="0" smtClean="0"/>
              <a:t>Polynomials</a:t>
            </a:r>
          </a:p>
          <a:p>
            <a:pPr lvl="1"/>
            <a:r>
              <a:rPr lang="en-US" dirty="0" smtClean="0"/>
              <a:t>Functions</a:t>
            </a:r>
          </a:p>
        </p:txBody>
      </p:sp>
      <p:sp>
        <p:nvSpPr>
          <p:cNvPr id="9" name="Footer Placeholder 8"/>
          <p:cNvSpPr>
            <a:spLocks noGrp="1"/>
          </p:cNvSpPr>
          <p:nvPr>
            <p:ph type="ftr" sz="quarter" idx="11"/>
          </p:nvPr>
        </p:nvSpPr>
        <p:spPr/>
        <p:txBody>
          <a:bodyPr/>
          <a:lstStyle/>
          <a:p>
            <a:r>
              <a:rPr lang="en-CA" smtClean="0"/>
              <a:t>The axiomatic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8</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3486722"/>
      </p:ext>
    </p:extLst>
  </p:cSld>
  <p:clrMapOvr>
    <a:masterClrMapping/>
  </p:clrMapOvr>
  <mc:AlternateContent xmlns:mc="http://schemas.openxmlformats.org/markup-compatibility/2006">
    <mc:Choice xmlns:p14="http://schemas.microsoft.com/office/powerpoint/2010/main" Requires="p14">
      <p:transition spd="slow" p14:dur="2000" advTm="102771"/>
    </mc:Choice>
    <mc:Fallback>
      <p:transition spd="slow" advTm="102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a:t>
            </a:r>
            <a:r>
              <a:rPr lang="en-US" dirty="0" smtClean="0"/>
              <a:t>you now</a:t>
            </a:r>
            <a:endParaRPr lang="en-US" i="1" dirty="0" smtClean="0"/>
          </a:p>
          <a:p>
            <a:pPr lvl="1"/>
            <a:r>
              <a:rPr lang="en-US" dirty="0" smtClean="0"/>
              <a:t>Understand the idea of an axiomatic system</a:t>
            </a:r>
          </a:p>
          <a:p>
            <a:pPr lvl="1"/>
            <a:r>
              <a:rPr lang="en-US" dirty="0" smtClean="0"/>
              <a:t>Have reviewed a simple proof of a theorem from Euclid</a:t>
            </a:r>
          </a:p>
          <a:p>
            <a:pPr lvl="1"/>
            <a:r>
              <a:rPr lang="en-US" dirty="0" smtClean="0"/>
              <a:t>Understand we will use this approach in this course</a:t>
            </a:r>
          </a:p>
          <a:p>
            <a:pPr lvl="2"/>
            <a:r>
              <a:rPr lang="en-US" dirty="0" smtClean="0"/>
              <a:t>We will deduce many theorems about vector spaces and matrices</a:t>
            </a:r>
          </a:p>
          <a:p>
            <a:pPr lvl="1"/>
            <a:r>
              <a:rPr lang="en-US" dirty="0" smtClean="0"/>
              <a:t>Have an inkling as to the idea there are more than just vectors you saw in secondary school</a:t>
            </a:r>
            <a:endParaRPr lang="en-US" dirty="0" smtClean="0"/>
          </a:p>
        </p:txBody>
      </p:sp>
      <p:sp>
        <p:nvSpPr>
          <p:cNvPr id="4" name="Footer Placeholder 3"/>
          <p:cNvSpPr>
            <a:spLocks noGrp="1"/>
          </p:cNvSpPr>
          <p:nvPr>
            <p:ph type="ftr" sz="quarter" idx="11"/>
          </p:nvPr>
        </p:nvSpPr>
        <p:spPr/>
        <p:txBody>
          <a:bodyPr/>
          <a:lstStyle/>
          <a:p>
            <a:r>
              <a:rPr lang="en-CA" smtClean="0"/>
              <a:t>The axiomatic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8035"/>
    </mc:Choice>
    <mc:Fallback>
      <p:transition spd="slow" advTm="3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10.2|16.5|21.3"/>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45.7"/>
</p:tagLst>
</file>

<file path=ppt/tags/tag4.xml><?xml version="1.0" encoding="utf-8"?>
<p:tagLst xmlns:a="http://schemas.openxmlformats.org/drawingml/2006/main" xmlns:r="http://schemas.openxmlformats.org/officeDocument/2006/relationships" xmlns:p="http://schemas.openxmlformats.org/presentationml/2006/main">
  <p:tag name="TIMING" val="|15.9|5.4|9.9|9.1|10.9|10.9|15.7|14.8"/>
</p:tagLst>
</file>

<file path=ppt/tags/tag5.xml><?xml version="1.0" encoding="utf-8"?>
<p:tagLst xmlns:a="http://schemas.openxmlformats.org/drawingml/2006/main" xmlns:r="http://schemas.openxmlformats.org/officeDocument/2006/relationships" xmlns:p="http://schemas.openxmlformats.org/presentationml/2006/main">
  <p:tag name="TIMING" val="|13.1|10.5|12.6"/>
</p:tagLst>
</file>

<file path=ppt/tags/tag6.xml><?xml version="1.0" encoding="utf-8"?>
<p:tagLst xmlns:a="http://schemas.openxmlformats.org/drawingml/2006/main" xmlns:r="http://schemas.openxmlformats.org/officeDocument/2006/relationships" xmlns:p="http://schemas.openxmlformats.org/presentationml/2006/main">
  <p:tag name="TIMING" val="|18.4|27.5|4.8|7.9|19.3|1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6521</TotalTime>
  <Words>736</Words>
  <Application>Microsoft Office PowerPoint</Application>
  <PresentationFormat>On-screen Show (4:3)</PresentationFormat>
  <Paragraphs>101</Paragraphs>
  <Slides>13</Slides>
  <Notes>0</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1.5 The axiomatic method</vt:lpstr>
      <vt:lpstr>Introduction</vt:lpstr>
      <vt:lpstr>The axiomatic method</vt:lpstr>
      <vt:lpstr>Euclid’s geometry</vt:lpstr>
      <vt:lpstr>Euclid’s elements</vt:lpstr>
      <vt:lpstr>Euclid’s elements</vt:lpstr>
      <vt:lpstr>Axioms and theorems</vt:lpstr>
      <vt:lpstr>Axioms and theorems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131</cp:revision>
  <dcterms:created xsi:type="dcterms:W3CDTF">2020-04-30T19:27:29Z</dcterms:created>
  <dcterms:modified xsi:type="dcterms:W3CDTF">2020-09-08T11:08:40Z</dcterms:modified>
</cp:coreProperties>
</file>